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63" r:id="rId10"/>
    <p:sldId id="264" r:id="rId11"/>
    <p:sldId id="270" r:id="rId12"/>
    <p:sldId id="271" r:id="rId13"/>
    <p:sldId id="265" r:id="rId14"/>
    <p:sldId id="266" r:id="rId15"/>
    <p:sldId id="272" r:id="rId16"/>
    <p:sldId id="274" r:id="rId17"/>
    <p:sldId id="275" r:id="rId18"/>
    <p:sldId id="276" r:id="rId19"/>
    <p:sldId id="268" r:id="rId20"/>
    <p:sldId id="269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9"/>
    <p:restoredTop sz="94727"/>
  </p:normalViewPr>
  <p:slideViewPr>
    <p:cSldViewPr>
      <p:cViewPr varScale="1">
        <p:scale>
          <a:sx n="127" d="100"/>
          <a:sy n="127" d="100"/>
        </p:scale>
        <p:origin x="104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C1F1DF3-9A72-814B-BF2D-A6192CF944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4B81BF-5591-EF4B-919E-EF2DA460778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F9DC880-E496-1A4C-ADB9-2BF7185D47E7}" type="datetimeFigureOut">
              <a:rPr lang="en-US"/>
              <a:pPr>
                <a:defRPr/>
              </a:pPr>
              <a:t>7/28/21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2F9303-C84E-C641-8CB4-E6679C7263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0DCAE-B1F4-F84F-B031-3ED665ED3A3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9B0507E-9A5A-DC42-9333-063F97944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5622217-651C-4E42-B36D-1AFAEE77EE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770159-CC04-8245-9F67-1456F5132BF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6FE86CC8-1508-D046-B674-41EDCC4ED38A}" type="datetimeFigureOut">
              <a:rPr lang="en-US" altLang="en-US"/>
              <a:pPr>
                <a:defRPr/>
              </a:pPr>
              <a:t>7/28/21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6BF39D17-3E1E-E542-A41C-F83372E9E49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77D45A9-BC00-9E4E-B0C9-5D12D40C06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F290BE-2DA6-0544-A96C-73F46839D0D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936DE-85E8-D94A-BE33-96CA584F7F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64C5F49A-6AD6-F54B-BDDE-60AEA4C52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>
            <a:extLst>
              <a:ext uri="{FF2B5EF4-FFF2-40B4-BE49-F238E27FC236}">
                <a16:creationId xmlns:a16="http://schemas.microsoft.com/office/drawing/2014/main" id="{F868E9C7-C389-D544-BA19-FD7B5B8D6D8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Notes Placeholder 2">
            <a:extLst>
              <a:ext uri="{FF2B5EF4-FFF2-40B4-BE49-F238E27FC236}">
                <a16:creationId xmlns:a16="http://schemas.microsoft.com/office/drawing/2014/main" id="{6933FB67-85B9-DD47-9A23-D55FA4F1A9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Answer: a</a:t>
            </a:r>
          </a:p>
        </p:txBody>
      </p:sp>
      <p:sp>
        <p:nvSpPr>
          <p:cNvPr id="28675" name="Slide Number Placeholder 3">
            <a:extLst>
              <a:ext uri="{FF2B5EF4-FFF2-40B4-BE49-F238E27FC236}">
                <a16:creationId xmlns:a16="http://schemas.microsoft.com/office/drawing/2014/main" id="{1659C4A8-2140-FE4B-B300-47F97A49B7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CB1AE24-4A47-874B-9F69-26FFA809390B}" type="slidenum">
              <a:rPr lang="en-US" altLang="en-US"/>
              <a:pPr/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90626" y="4282763"/>
            <a:ext cx="7667244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6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pPr>
              <a:defRPr/>
            </a:pPr>
            <a:fld id="{8CFB0E0D-50A5-5B4A-B746-0AE238E0A1A2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982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286C42-A989-0344-805B-ADCF3614CDF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6042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02254C-5F0A-4043-B55B-8E74DB129C9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66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1BD611-111E-464E-AD25-B13BDD81778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3842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3376" y="6282268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pPr>
              <a:defRPr/>
            </a:pPr>
            <a:fld id="{D8C60C5C-0230-F94D-9E01-97419A562F0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4382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F5E486-CB73-1841-992D-49F46E5C75D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671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6A1F83-AD16-684A-8821-401186D06F7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351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16005-F46F-284D-9142-ED10DEAF04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49626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6BAFE7-1DD8-574E-B015-94575263D8D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7975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9C919-EB2C-E64B-85AA-B649D2DF075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577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756C3A-2BA4-2E41-A13F-1C577D300B5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4005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3F03C89-6490-3E40-9206-7DB2FB97E7D9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668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AutoShape 2">
            <a:extLst>
              <a:ext uri="{FF2B5EF4-FFF2-40B4-BE49-F238E27FC236}">
                <a16:creationId xmlns:a16="http://schemas.microsoft.com/office/drawing/2014/main" id="{57307032-6C3A-4B4B-8CEF-91EA6925CBF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5400" dirty="0">
                <a:ea typeface="ＭＳ Ｐゴシック" panose="020B0600070205080204" pitchFamily="34" charset="-128"/>
              </a:rPr>
              <a:t>Chapter 13: Risk, cost of capital, and capital budgeting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3D18F3D3-091E-3445-914A-3134664BAAE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Corporate Finance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AutoShape 2">
            <a:extLst>
              <a:ext uri="{FF2B5EF4-FFF2-40B4-BE49-F238E27FC236}">
                <a16:creationId xmlns:a16="http://schemas.microsoft.com/office/drawing/2014/main" id="{94E6DCDB-C211-3246-A663-056A236452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WACC, III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7CEE80E2-5951-5A43-B70A-A9A162C459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i="1">
                <a:ea typeface="ＭＳ Ｐゴシック" panose="020B0600070205080204" pitchFamily="34" charset="-128"/>
              </a:rPr>
              <a:t>w</a:t>
            </a:r>
            <a:r>
              <a:rPr lang="en-US" altLang="en-US" i="1" baseline="-25000">
                <a:ea typeface="ＭＳ Ｐゴシック" panose="020B0600070205080204" pitchFamily="34" charset="-128"/>
              </a:rPr>
              <a:t>e</a:t>
            </a:r>
            <a:r>
              <a:rPr lang="en-US" altLang="en-US">
                <a:ea typeface="ＭＳ Ｐゴシック" panose="020B0600070205080204" pitchFamily="34" charset="-128"/>
              </a:rPr>
              <a:t> is the capital structure weight of equity.</a:t>
            </a:r>
          </a:p>
          <a:p>
            <a:pPr eaLnBrk="1" hangingPunct="1"/>
            <a:r>
              <a:rPr lang="en-US" altLang="en-US" i="1">
                <a:ea typeface="ＭＳ Ｐゴシック" panose="020B0600070205080204" pitchFamily="34" charset="-128"/>
              </a:rPr>
              <a:t>w</a:t>
            </a:r>
            <a:r>
              <a:rPr lang="en-US" altLang="en-US" i="1" baseline="-25000">
                <a:ea typeface="ＭＳ Ｐゴシック" panose="020B0600070205080204" pitchFamily="34" charset="-128"/>
              </a:rPr>
              <a:t>d</a:t>
            </a:r>
            <a:r>
              <a:rPr lang="en-US" altLang="en-US">
                <a:ea typeface="ＭＳ Ｐゴシック" panose="020B0600070205080204" pitchFamily="34" charset="-128"/>
              </a:rPr>
              <a:t> is the capital structure weight of debt.</a:t>
            </a:r>
          </a:p>
          <a:p>
            <a:pPr eaLnBrk="1" hangingPunct="1"/>
            <a:r>
              <a:rPr lang="en-US" altLang="en-US" i="1">
                <a:ea typeface="ＭＳ Ｐゴシック" panose="020B0600070205080204" pitchFamily="34" charset="-128"/>
              </a:rPr>
              <a:t>E</a:t>
            </a:r>
            <a:r>
              <a:rPr lang="en-US" altLang="en-US">
                <a:ea typeface="ＭＳ Ｐゴシック" panose="020B0600070205080204" pitchFamily="34" charset="-128"/>
              </a:rPr>
              <a:t> is the market value of equity; </a:t>
            </a:r>
            <a:r>
              <a:rPr lang="en-US" altLang="en-US" i="1">
                <a:ea typeface="ＭＳ Ｐゴシック" panose="020B0600070205080204" pitchFamily="34" charset="-128"/>
              </a:rPr>
              <a:t>D</a:t>
            </a:r>
            <a:r>
              <a:rPr lang="en-US" altLang="en-US">
                <a:ea typeface="ＭＳ Ｐゴシック" panose="020B0600070205080204" pitchFamily="34" charset="-128"/>
              </a:rPr>
              <a:t> is the market value of debt.</a:t>
            </a:r>
          </a:p>
          <a:p>
            <a:pPr eaLnBrk="1" hangingPunct="1"/>
            <a:r>
              <a:rPr lang="en-US" altLang="en-US" i="1">
                <a:ea typeface="ＭＳ Ｐゴシック" panose="020B0600070205080204" pitchFamily="34" charset="-128"/>
              </a:rPr>
              <a:t>w</a:t>
            </a:r>
            <a:r>
              <a:rPr lang="en-US" altLang="en-US" i="1" baseline="-25000">
                <a:ea typeface="ＭＳ Ｐゴシック" panose="020B0600070205080204" pitchFamily="34" charset="-128"/>
              </a:rPr>
              <a:t>e</a:t>
            </a:r>
            <a:r>
              <a:rPr lang="en-US" altLang="en-US">
                <a:ea typeface="ＭＳ Ｐゴシック" panose="020B0600070205080204" pitchFamily="34" charset="-128"/>
              </a:rPr>
              <a:t> = </a:t>
            </a:r>
            <a:r>
              <a:rPr lang="en-US" altLang="en-US" i="1">
                <a:ea typeface="ＭＳ Ｐゴシック" panose="020B0600070205080204" pitchFamily="34" charset="-128"/>
              </a:rPr>
              <a:t>E</a:t>
            </a:r>
            <a:r>
              <a:rPr lang="en-US" altLang="en-US">
                <a:ea typeface="ＭＳ Ｐゴシック" panose="020B0600070205080204" pitchFamily="34" charset="-128"/>
              </a:rPr>
              <a:t> / (</a:t>
            </a:r>
            <a:r>
              <a:rPr lang="en-US" altLang="en-US" i="1">
                <a:ea typeface="ＭＳ Ｐゴシック" panose="020B0600070205080204" pitchFamily="34" charset="-128"/>
              </a:rPr>
              <a:t>E</a:t>
            </a:r>
            <a:r>
              <a:rPr lang="en-US" altLang="en-US">
                <a:ea typeface="ＭＳ Ｐゴシック" panose="020B0600070205080204" pitchFamily="34" charset="-128"/>
              </a:rPr>
              <a:t> + </a:t>
            </a:r>
            <a:r>
              <a:rPr lang="en-US" altLang="en-US" i="1">
                <a:ea typeface="ＭＳ Ｐゴシック" panose="020B0600070205080204" pitchFamily="34" charset="-128"/>
              </a:rPr>
              <a:t>D</a:t>
            </a:r>
            <a:r>
              <a:rPr lang="en-US" altLang="en-US">
                <a:ea typeface="ＭＳ Ｐゴシック" panose="020B0600070205080204" pitchFamily="34" charset="-128"/>
              </a:rPr>
              <a:t>), and </a:t>
            </a:r>
            <a:r>
              <a:rPr lang="en-US" altLang="en-US" i="1">
                <a:ea typeface="ＭＳ Ｐゴシック" panose="020B0600070205080204" pitchFamily="34" charset="-128"/>
              </a:rPr>
              <a:t>w</a:t>
            </a:r>
            <a:r>
              <a:rPr lang="en-US" altLang="en-US" i="1" baseline="-25000">
                <a:ea typeface="ＭＳ Ｐゴシック" panose="020B0600070205080204" pitchFamily="34" charset="-128"/>
              </a:rPr>
              <a:t>d</a:t>
            </a:r>
            <a:r>
              <a:rPr lang="en-US" altLang="en-US">
                <a:ea typeface="ＭＳ Ｐゴシック" panose="020B0600070205080204" pitchFamily="34" charset="-128"/>
              </a:rPr>
              <a:t> = </a:t>
            </a:r>
            <a:r>
              <a:rPr lang="en-US" altLang="en-US" i="1">
                <a:ea typeface="ＭＳ Ｐゴシック" panose="020B0600070205080204" pitchFamily="34" charset="-128"/>
              </a:rPr>
              <a:t>D</a:t>
            </a:r>
            <a:r>
              <a:rPr lang="en-US" altLang="en-US">
                <a:ea typeface="ＭＳ Ｐゴシック" panose="020B0600070205080204" pitchFamily="34" charset="-128"/>
              </a:rPr>
              <a:t> / (</a:t>
            </a:r>
            <a:r>
              <a:rPr lang="en-US" altLang="en-US" i="1">
                <a:ea typeface="ＭＳ Ｐゴシック" panose="020B0600070205080204" pitchFamily="34" charset="-128"/>
              </a:rPr>
              <a:t>E</a:t>
            </a:r>
            <a:r>
              <a:rPr lang="en-US" altLang="en-US">
                <a:ea typeface="ＭＳ Ｐゴシック" panose="020B0600070205080204" pitchFamily="34" charset="-128"/>
              </a:rPr>
              <a:t> + </a:t>
            </a:r>
            <a:r>
              <a:rPr lang="en-US" altLang="en-US" i="1">
                <a:ea typeface="ＭＳ Ｐゴシック" panose="020B0600070205080204" pitchFamily="34" charset="-128"/>
              </a:rPr>
              <a:t>D</a:t>
            </a:r>
            <a:r>
              <a:rPr lang="en-US" altLang="en-US">
                <a:ea typeface="ＭＳ Ｐゴシック" panose="020B0600070205080204" pitchFamily="34" charset="-128"/>
              </a:rPr>
              <a:t>).</a:t>
            </a:r>
          </a:p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F4E78E77-FFD5-4444-BEEF-D6CE370A6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Weighted cost of debt, I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A953A150-A669-6841-B7B1-DA2F7B011C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corporation may have multiple issues of bonds outstanding.</a:t>
            </a:r>
          </a:p>
          <a:p>
            <a:r>
              <a:rPr lang="en-US" altLang="en-US" i="1">
                <a:ea typeface="ＭＳ Ｐゴシック" panose="020B0600070205080204" pitchFamily="34" charset="-128"/>
              </a:rPr>
              <a:t>r</a:t>
            </a:r>
            <a:r>
              <a:rPr lang="en-US" altLang="en-US" i="1" baseline="-25000">
                <a:ea typeface="ＭＳ Ｐゴシック" panose="020B0600070205080204" pitchFamily="34" charset="-128"/>
              </a:rPr>
              <a:t>d</a:t>
            </a:r>
            <a:r>
              <a:rPr lang="en-US" altLang="en-US">
                <a:ea typeface="ＭＳ Ｐゴシック" panose="020B0600070205080204" pitchFamily="34" charset="-128"/>
              </a:rPr>
              <a:t> is often the weighted average of YTMs of many issues.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The weights can be market value weights or book value weights.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>
            <a:extLst>
              <a:ext uri="{FF2B5EF4-FFF2-40B4-BE49-F238E27FC236}">
                <a16:creationId xmlns:a16="http://schemas.microsoft.com/office/drawing/2014/main" id="{B877722D-E723-AA48-9309-9DE576710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Weighted cost of debt,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D316D-DC20-204E-989A-55F975F58D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0"/>
              <a:buChar char="l"/>
              <a:defRPr/>
            </a:pPr>
            <a:r>
              <a:rPr lang="en-US" sz="2400" dirty="0">
                <a:cs typeface="+mn-cs"/>
              </a:rPr>
              <a:t>Example: DEF Inc. has 2 issues of bonds outstanding.  Bond A has a book value of 100 million, market value of 120 million, and a YTM of 5%.  Bond B has a book value of 200 million, market value of 180 million, and a YTM of 5.5%.</a:t>
            </a:r>
          </a:p>
          <a:p>
            <a:pPr>
              <a:buFont typeface="Wingdings" charset="0"/>
              <a:buChar char="l"/>
              <a:defRPr/>
            </a:pPr>
            <a:r>
              <a:rPr lang="en-US" sz="2400" dirty="0">
                <a:cs typeface="+mn-cs"/>
              </a:rPr>
              <a:t>Book value weight: </a:t>
            </a:r>
            <a:r>
              <a:rPr lang="en-US" sz="2400" i="1" dirty="0" err="1">
                <a:cs typeface="Arial" charset="0"/>
              </a:rPr>
              <a:t>r</a:t>
            </a:r>
            <a:r>
              <a:rPr lang="en-US" sz="2400" i="1" baseline="-25000" dirty="0" err="1">
                <a:cs typeface="+mn-cs"/>
              </a:rPr>
              <a:t>d</a:t>
            </a:r>
            <a:r>
              <a:rPr lang="en-US" sz="2400" dirty="0">
                <a:cs typeface="+mn-cs"/>
              </a:rPr>
              <a:t> = [100/(100+200)] * 5% + [200/(100+200)] *5.5% = 5.34%.</a:t>
            </a:r>
          </a:p>
          <a:p>
            <a:pPr>
              <a:buFont typeface="Wingdings" charset="0"/>
              <a:buChar char="l"/>
              <a:defRPr/>
            </a:pPr>
            <a:r>
              <a:rPr lang="en-US" sz="2400" dirty="0">
                <a:cs typeface="+mn-cs"/>
              </a:rPr>
              <a:t>Market value weight: </a:t>
            </a:r>
            <a:r>
              <a:rPr lang="en-US" sz="2400" i="1" dirty="0" err="1">
                <a:cs typeface="Arial" charset="0"/>
              </a:rPr>
              <a:t>r</a:t>
            </a:r>
            <a:r>
              <a:rPr lang="en-US" sz="2400" i="1" baseline="-25000" dirty="0" err="1">
                <a:cs typeface="+mn-cs"/>
              </a:rPr>
              <a:t>d</a:t>
            </a:r>
            <a:r>
              <a:rPr lang="en-US" sz="2400" dirty="0">
                <a:cs typeface="+mn-cs"/>
              </a:rPr>
              <a:t> = [120/(120+180)] * 5% + [180/(120+180)] *5.5% = 5.30%.</a:t>
            </a:r>
          </a:p>
          <a:p>
            <a:pPr marL="0" indent="0">
              <a:buFont typeface="Wingdings" charset="0"/>
              <a:buNone/>
              <a:defRPr/>
            </a:pPr>
            <a:endParaRPr lang="en-US" sz="2400" dirty="0"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AutoShape 2">
            <a:extLst>
              <a:ext uri="{FF2B5EF4-FFF2-40B4-BE49-F238E27FC236}">
                <a16:creationId xmlns:a16="http://schemas.microsoft.com/office/drawing/2014/main" id="{0CAEE255-D0B6-6D41-97B9-AD586E6620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WACC example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827C6778-557F-8047-91E8-ECA3BECF23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The market capitalization of EMN is $3.947 billion.  EMN use corporate bonds as the main source of L-T debt.  The market value of bonds is $1.519 billion. The weighted average of YTMs is 6.2%.  The beta of EMN is 0.8.  The risk-free rate is 4.26%.  The expected market premium is 8.7%.  The corporate tax rate is 35%.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i="1">
                <a:ea typeface="ＭＳ Ｐゴシック" panose="020B0600070205080204" pitchFamily="34" charset="-128"/>
              </a:rPr>
              <a:t>r</a:t>
            </a:r>
            <a:r>
              <a:rPr lang="en-US" altLang="en-US" sz="2400" i="1" baseline="-25000">
                <a:ea typeface="ＭＳ Ｐゴシック" panose="020B0600070205080204" pitchFamily="34" charset="-128"/>
              </a:rPr>
              <a:t>e</a:t>
            </a:r>
            <a:r>
              <a:rPr lang="en-US" altLang="en-US" sz="2400">
                <a:ea typeface="ＭＳ Ｐゴシック" panose="020B0600070205080204" pitchFamily="34" charset="-128"/>
              </a:rPr>
              <a:t> = 4.26% + 0.8 × 8.7% = 11.22%.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i="1">
                <a:ea typeface="ＭＳ Ｐゴシック" panose="020B0600070205080204" pitchFamily="34" charset="-128"/>
              </a:rPr>
              <a:t>w</a:t>
            </a:r>
            <a:r>
              <a:rPr lang="en-US" altLang="en-US" sz="2400" i="1" baseline="-25000">
                <a:ea typeface="ＭＳ Ｐゴシック" panose="020B0600070205080204" pitchFamily="34" charset="-128"/>
              </a:rPr>
              <a:t>e</a:t>
            </a:r>
            <a:r>
              <a:rPr lang="en-US" altLang="en-US" sz="2400">
                <a:ea typeface="ＭＳ Ｐゴシック" panose="020B0600070205080204" pitchFamily="34" charset="-128"/>
              </a:rPr>
              <a:t> = 3.947 / (3.947 + 1.519) = 72%. </a:t>
            </a:r>
            <a:r>
              <a:rPr lang="en-US" altLang="en-US" sz="2400" i="1">
                <a:ea typeface="ＭＳ Ｐゴシック" panose="020B0600070205080204" pitchFamily="34" charset="-128"/>
              </a:rPr>
              <a:t>w</a:t>
            </a:r>
            <a:r>
              <a:rPr lang="en-US" altLang="en-US" sz="2400" i="1" baseline="-25000">
                <a:ea typeface="ＭＳ Ｐゴシック" panose="020B0600070205080204" pitchFamily="34" charset="-128"/>
              </a:rPr>
              <a:t>d</a:t>
            </a:r>
            <a:r>
              <a:rPr lang="en-US" altLang="en-US" sz="2400">
                <a:ea typeface="ＭＳ Ｐゴシック" panose="020B0600070205080204" pitchFamily="34" charset="-128"/>
              </a:rPr>
              <a:t> = 28%.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WACC = 0.72 × 11.22% + 0.28 × 6.2% × (1 – 0.35) = 9.21%.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US" altLang="en-US" sz="24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AutoShape 2">
            <a:extLst>
              <a:ext uri="{FF2B5EF4-FFF2-40B4-BE49-F238E27FC236}">
                <a16:creationId xmlns:a16="http://schemas.microsoft.com/office/drawing/2014/main" id="{163DF003-BA5E-D743-A2BD-8884738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WACC on the web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32CEC0CC-E43C-7D41-AB3A-C22D966CD6C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www.valuepro.net.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2AA1C9B3-1AAB-E74A-B652-C53077A68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A sample question</a:t>
            </a:r>
          </a:p>
        </p:txBody>
      </p:sp>
      <p:sp>
        <p:nvSpPr>
          <p:cNvPr id="27650" name="Content Placeholder 2">
            <a:extLst>
              <a:ext uri="{FF2B5EF4-FFF2-40B4-BE49-F238E27FC236}">
                <a16:creationId xmlns:a16="http://schemas.microsoft.com/office/drawing/2014/main" id="{BDFEDED2-1C82-C544-A64D-FF1872F71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400">
                <a:ea typeface="ＭＳ Ｐゴシック" panose="020B0600070205080204" pitchFamily="34" charset="-128"/>
              </a:rPr>
              <a:t>The WACC is used to _______ the expected cash flows when the firm has ____________ . 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	a.	discount; debt and equity in the capital structure 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	b.	discount; short term financing on the balance sheet 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	c.	increase; debt and equity in the capital structure 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	d.	decrease; short term financing on the balance sheet </a:t>
            </a:r>
          </a:p>
          <a:p>
            <a:r>
              <a:rPr lang="en-US" altLang="en-US" sz="2400">
                <a:ea typeface="ＭＳ Ｐゴシック" panose="020B0600070205080204" pitchFamily="34" charset="-128"/>
              </a:rPr>
              <a:t>	e.	None of the above. 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8A28E-3305-1042-8ABD-4B066EC27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cost of capital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6D035-1E8F-5B4B-8BA8-8F4D05156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national level:</a:t>
            </a:r>
          </a:p>
          <a:p>
            <a:r>
              <a:rPr lang="en-US" dirty="0"/>
              <a:t>(1) Better develop capital markets such that cost of debt,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r</a:t>
            </a:r>
            <a:r>
              <a:rPr lang="en-US" altLang="en-US" i="1" baseline="-25000" dirty="0" err="1">
                <a:ea typeface="ＭＳ Ｐゴシック" panose="020B0600070205080204" pitchFamily="34" charset="-128"/>
              </a:rPr>
              <a:t>d</a:t>
            </a:r>
            <a:r>
              <a:rPr lang="en-US" dirty="0"/>
              <a:t>, and/or market risk premium, </a:t>
            </a:r>
            <a:r>
              <a:rPr lang="en-US" altLang="en-US" dirty="0">
                <a:ea typeface="ＭＳ Ｐゴシック" panose="020B0600070205080204" pitchFamily="34" charset="-128"/>
              </a:rPr>
              <a:t>E(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r</a:t>
            </a:r>
            <a:r>
              <a:rPr lang="en-US" altLang="en-US" i="1" baseline="-25000" dirty="0" err="1">
                <a:ea typeface="ＭＳ Ｐゴシック" panose="020B0600070205080204" pitchFamily="34" charset="-128"/>
              </a:rPr>
              <a:t>m</a:t>
            </a:r>
            <a:r>
              <a:rPr lang="en-US" altLang="en-US" dirty="0">
                <a:ea typeface="ＭＳ Ｐゴシック" panose="020B0600070205080204" pitchFamily="34" charset="-128"/>
              </a:rPr>
              <a:t>) –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r</a:t>
            </a:r>
            <a:r>
              <a:rPr lang="en-US" altLang="en-US" i="1" baseline="-25000" dirty="0" err="1">
                <a:ea typeface="ＭＳ Ｐゴシック" panose="020B0600070205080204" pitchFamily="34" charset="-128"/>
              </a:rPr>
              <a:t>f</a:t>
            </a:r>
            <a:r>
              <a:rPr lang="en-US" dirty="0"/>
              <a:t>, (and thus cost of equity, </a:t>
            </a:r>
            <a:r>
              <a:rPr lang="en-US" altLang="en-US" i="1" dirty="0">
                <a:ea typeface="ＭＳ Ｐゴシック" panose="020B0600070205080204" pitchFamily="34" charset="-128"/>
              </a:rPr>
              <a:t>r</a:t>
            </a:r>
            <a:r>
              <a:rPr lang="en-US" altLang="en-US" i="1" baseline="-25000" dirty="0">
                <a:ea typeface="ＭＳ Ｐゴシック" panose="020B0600070205080204" pitchFamily="34" charset="-128"/>
              </a:rPr>
              <a:t>e</a:t>
            </a:r>
            <a:r>
              <a:rPr lang="en-US" dirty="0"/>
              <a:t>) is reduced.</a:t>
            </a:r>
          </a:p>
          <a:p>
            <a:r>
              <a:rPr lang="en-US" dirty="0"/>
              <a:t>(2) Reduce political risk such that market risk premium, </a:t>
            </a:r>
            <a:r>
              <a:rPr lang="en-US" altLang="en-US" dirty="0">
                <a:ea typeface="ＭＳ Ｐゴシック" panose="020B0600070205080204" pitchFamily="34" charset="-128"/>
              </a:rPr>
              <a:t>E(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r</a:t>
            </a:r>
            <a:r>
              <a:rPr lang="en-US" altLang="en-US" i="1" baseline="-25000" dirty="0" err="1">
                <a:ea typeface="ＭＳ Ｐゴシック" panose="020B0600070205080204" pitchFamily="34" charset="-128"/>
              </a:rPr>
              <a:t>m</a:t>
            </a:r>
            <a:r>
              <a:rPr lang="en-US" altLang="en-US" dirty="0">
                <a:ea typeface="ＭＳ Ｐゴシック" panose="020B0600070205080204" pitchFamily="34" charset="-128"/>
              </a:rPr>
              <a:t>) –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r</a:t>
            </a:r>
            <a:r>
              <a:rPr lang="en-US" altLang="en-US" i="1" baseline="-25000" dirty="0" err="1">
                <a:ea typeface="ＭＳ Ｐゴシック" panose="020B0600070205080204" pitchFamily="34" charset="-128"/>
              </a:rPr>
              <a:t>f</a:t>
            </a:r>
            <a:r>
              <a:rPr lang="en-US" dirty="0"/>
              <a:t>, is reduced.</a:t>
            </a:r>
          </a:p>
        </p:txBody>
      </p:sp>
    </p:spTree>
    <p:extLst>
      <p:ext uri="{BB962C8B-B14F-4D97-AF65-F5344CB8AC3E}">
        <p14:creationId xmlns:p14="http://schemas.microsoft.com/office/powerpoint/2010/main" val="9980736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9FE94-4F2C-1040-A11D-024EC836A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Political risk in China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3AB51-B674-9444-95BF-9D392C948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stock price for </a:t>
            </a:r>
            <a:r>
              <a:rPr lang="en-US" dirty="0" err="1"/>
              <a:t>Gaotu</a:t>
            </a:r>
            <a:r>
              <a:rPr lang="en-US" dirty="0"/>
              <a:t>, formerly GSX </a:t>
            </a:r>
            <a:r>
              <a:rPr lang="en-US" dirty="0" err="1"/>
              <a:t>Techedu</a:t>
            </a:r>
            <a:r>
              <a:rPr lang="en-US" dirty="0"/>
              <a:t>, has dropped this year to US$2.50 from US$149 amid controversies, fines and new regulations.</a:t>
            </a:r>
          </a:p>
          <a:p>
            <a:r>
              <a:rPr lang="en-US" dirty="0"/>
              <a:t>Beijing’s ban on profits for K-12 private online tutoring firms has upended the industry, causing a sell-off that has spread to other Chinese tech stocks.</a:t>
            </a:r>
          </a:p>
          <a:p>
            <a:r>
              <a:rPr lang="en-US" dirty="0"/>
              <a:t>China’s government has now shown that “it is not afraid to simply shut down a large and profitable industry in order to achieve its social and political goals”</a:t>
            </a:r>
          </a:p>
          <a:p>
            <a:r>
              <a:rPr lang="en-US" dirty="0" err="1"/>
              <a:t>Source:SCMP</a:t>
            </a:r>
            <a:r>
              <a:rPr lang="en-US" dirty="0"/>
              <a:t>, 07/2021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462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694D5-3982-2E42-BAD3-F8E3F3CC5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Reducing cost of capital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6BEABC-8582-7C48-8FCF-88A38FA90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firm level:</a:t>
            </a:r>
          </a:p>
          <a:p>
            <a:r>
              <a:rPr lang="en-US" dirty="0"/>
              <a:t>(1) Raising equity in a nation where cost of equity is lower (i.e., where you can sell your shares at a higher price).</a:t>
            </a:r>
          </a:p>
          <a:p>
            <a:r>
              <a:rPr lang="en-US" dirty="0"/>
              <a:t>(2) Raising debt in a nation where cost of debt is lower.</a:t>
            </a:r>
          </a:p>
          <a:p>
            <a:r>
              <a:rPr lang="en-US" dirty="0"/>
              <a:t>(3) Improve corporate governance and transparency such that investors’ perception toward the risk profile of your firm is more favorable.  The idea is that a lower perceived level of investment risk leads to a lower level cost of capital, and thus higher levels of NPVs and a higher firm value and stock price.</a:t>
            </a:r>
          </a:p>
        </p:txBody>
      </p:sp>
    </p:spTree>
    <p:extLst>
      <p:ext uri="{BB962C8B-B14F-4D97-AF65-F5344CB8AC3E}">
        <p14:creationId xmlns:p14="http://schemas.microsoft.com/office/powerpoint/2010/main" val="2037530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2">
            <a:extLst>
              <a:ext uri="{FF2B5EF4-FFF2-40B4-BE49-F238E27FC236}">
                <a16:creationId xmlns:a16="http://schemas.microsoft.com/office/drawing/2014/main" id="{E473B1DD-5B8C-BE47-9B4A-87FC4A7009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Mini-case report due </a:t>
            </a:r>
          </a:p>
        </p:txBody>
      </p:sp>
      <p:sp>
        <p:nvSpPr>
          <p:cNvPr id="29698" name="Rectangle 3">
            <a:extLst>
              <a:ext uri="{FF2B5EF4-FFF2-40B4-BE49-F238E27FC236}">
                <a16:creationId xmlns:a16="http://schemas.microsoft.com/office/drawing/2014/main" id="{F344EA1B-F2C8-9444-B426-7CDD806EC4C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Please submit your report for mini-case: </a:t>
            </a:r>
            <a:r>
              <a:rPr lang="en-US" altLang="en-US" i="1" dirty="0">
                <a:ea typeface="ＭＳ Ｐゴシック" panose="020B0600070205080204" pitchFamily="34" charset="-128"/>
              </a:rPr>
              <a:t>The Cost of Capital for Swan Motors</a:t>
            </a:r>
            <a:r>
              <a:rPr lang="en-US" altLang="en-US" dirty="0">
                <a:ea typeface="ＭＳ Ｐゴシック" panose="020B0600070205080204" pitchFamily="34" charset="-128"/>
              </a:rPr>
              <a:t>, pp. 426-427, in 1 week.</a:t>
            </a:r>
          </a:p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Work on problems 1, 2, 4 (using only market value weights), and 5 (using only market value weights).</a:t>
            </a:r>
          </a:p>
          <a:p>
            <a:pPr eaLnBrk="1" hangingPunct="1"/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AutoShape 2">
            <a:extLst>
              <a:ext uri="{FF2B5EF4-FFF2-40B4-BE49-F238E27FC236}">
                <a16:creationId xmlns:a16="http://schemas.microsoft.com/office/drawing/2014/main" id="{76EF6720-0030-7648-9C3C-328A2596E6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Outline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83BA7BFD-C254-9B42-B0DF-EA3A41CE81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1. The CAPM and the cost of equity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2. The cost of capital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3. Reducing the cost of capital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AFF796DD-CC75-4346-B864-F4AA736EC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End-of-chapter</a:t>
            </a:r>
          </a:p>
        </p:txBody>
      </p:sp>
      <p:sp>
        <p:nvSpPr>
          <p:cNvPr id="30722" name="Content Placeholder 2">
            <a:extLst>
              <a:ext uri="{FF2B5EF4-FFF2-40B4-BE49-F238E27FC236}">
                <a16:creationId xmlns:a16="http://schemas.microsoft.com/office/drawing/2014/main" id="{C5EB7749-5F3B-2043-8A84-C18B7FF97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Concept questions: 1-10.</a:t>
            </a:r>
          </a:p>
          <a:p>
            <a:r>
              <a:rPr lang="en-US" altLang="en-US">
                <a:ea typeface="ＭＳ Ｐゴシック" panose="020B0600070205080204" pitchFamily="34" charset="-128"/>
              </a:rPr>
              <a:t>Questions and problems: 1-13 (excluding book-weight (sub-)problems).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AutoShape 2">
            <a:extLst>
              <a:ext uri="{FF2B5EF4-FFF2-40B4-BE49-F238E27FC236}">
                <a16:creationId xmlns:a16="http://schemas.microsoft.com/office/drawing/2014/main" id="{ACDE2E66-CE32-3648-A2E6-35DCEFED2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cost of equity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7AC33D4E-C8A4-004B-998F-88D2D08EA3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 Chapter 11, we learned that the CAPM provides an estimate of the required (expected) return from stock market (equity) investors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 perspective.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We learned that this required return can be used to estimate the cost of equity.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The cost of equity is a positive function of beta.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2">
            <a:extLst>
              <a:ext uri="{FF2B5EF4-FFF2-40B4-BE49-F238E27FC236}">
                <a16:creationId xmlns:a16="http://schemas.microsoft.com/office/drawing/2014/main" id="{0D6951E6-E1C5-FF4E-8C2E-1A9EBA0D4D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Beta estimate, I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0F38C4D3-93FB-3D44-83E1-543864383B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In Chapter 11, we also learned that we can estimate the beta of a firm by regressing the excess returns (the difference between the stock</a:t>
            </a:r>
            <a:r>
              <a:rPr lang="ja-JP" altLang="en-US" sz="2400">
                <a:ea typeface="ＭＳ Ｐゴシック" panose="020B0600070205080204" pitchFamily="34" charset="-128"/>
              </a:rPr>
              <a:t>’</a:t>
            </a:r>
            <a:r>
              <a:rPr lang="en-US" altLang="ja-JP" sz="2400">
                <a:ea typeface="ＭＳ Ｐゴシック" panose="020B0600070205080204" pitchFamily="34" charset="-128"/>
              </a:rPr>
              <a:t>s returns and the risk-free rates) of the firm on the excess returns of a market index, such as the S&amp;P 500 Index.  The slope term is the firm</a:t>
            </a:r>
            <a:r>
              <a:rPr lang="ja-JP" altLang="en-US" sz="2400">
                <a:ea typeface="ＭＳ Ｐゴシック" panose="020B0600070205080204" pitchFamily="34" charset="-128"/>
              </a:rPr>
              <a:t>’</a:t>
            </a:r>
            <a:r>
              <a:rPr lang="en-US" altLang="ja-JP" sz="2400">
                <a:ea typeface="ＭＳ Ｐゴシック" panose="020B0600070205080204" pitchFamily="34" charset="-128"/>
              </a:rPr>
              <a:t>s beta estimate.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We usually use most recent 60 monthly returns for this estimation.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Of course, we can find the beta estimate from many internet sites as well, e.g., finance.yahoo.com.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AutoShape 2">
            <a:extLst>
              <a:ext uri="{FF2B5EF4-FFF2-40B4-BE49-F238E27FC236}">
                <a16:creationId xmlns:a16="http://schemas.microsoft.com/office/drawing/2014/main" id="{4F5A3ECF-4C87-9E47-90BE-91B3105532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Beta estimate, II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901E6DDF-ABDE-4A4E-90CB-D130FD9865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200">
                <a:ea typeface="ＭＳ Ｐゴシック" panose="020B0600070205080204" pitchFamily="34" charset="-128"/>
              </a:rPr>
              <a:t>The word </a:t>
            </a:r>
            <a:r>
              <a:rPr lang="ja-JP" altLang="en-US" sz="2200">
                <a:ea typeface="ＭＳ Ｐゴシック" panose="020B0600070205080204" pitchFamily="34" charset="-128"/>
              </a:rPr>
              <a:t>“</a:t>
            </a:r>
            <a:r>
              <a:rPr lang="en-US" altLang="ja-JP" sz="2200">
                <a:ea typeface="ＭＳ Ｐゴシック" panose="020B0600070205080204" pitchFamily="34" charset="-128"/>
              </a:rPr>
              <a:t>estimate</a:t>
            </a:r>
            <a:r>
              <a:rPr lang="ja-JP" altLang="en-US" sz="2200">
                <a:ea typeface="ＭＳ Ｐゴシック" panose="020B0600070205080204" pitchFamily="34" charset="-128"/>
              </a:rPr>
              <a:t>”</a:t>
            </a:r>
            <a:r>
              <a:rPr lang="en-US" altLang="ja-JP" sz="2200">
                <a:ea typeface="ＭＳ Ｐゴシック" panose="020B0600070205080204" pitchFamily="34" charset="-128"/>
              </a:rPr>
              <a:t> of course says something about the uncertain nature of the beta estimate; it is subject to estimation error.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>
                <a:ea typeface="ＭＳ Ｐゴシック" panose="020B0600070205080204" pitchFamily="34" charset="-128"/>
              </a:rPr>
              <a:t>As a result, some practitioners like to use the industry</a:t>
            </a:r>
            <a:r>
              <a:rPr lang="ja-JP" altLang="en-US" sz="2200">
                <a:ea typeface="ＭＳ Ｐゴシック" panose="020B0600070205080204" pitchFamily="34" charset="-128"/>
              </a:rPr>
              <a:t>’</a:t>
            </a:r>
            <a:r>
              <a:rPr lang="en-US" altLang="ja-JP" sz="2200">
                <a:ea typeface="ＭＳ Ｐゴシック" panose="020B0600070205080204" pitchFamily="34" charset="-128"/>
              </a:rPr>
              <a:t>s average beta as a proxy for the firm</a:t>
            </a:r>
            <a:r>
              <a:rPr lang="ja-JP" altLang="en-US" sz="2200">
                <a:ea typeface="ＭＳ Ｐゴシック" panose="020B0600070205080204" pitchFamily="34" charset="-128"/>
              </a:rPr>
              <a:t>’</a:t>
            </a:r>
            <a:r>
              <a:rPr lang="en-US" altLang="ja-JP" sz="2200">
                <a:ea typeface="ＭＳ Ｐゴシック" panose="020B0600070205080204" pitchFamily="34" charset="-128"/>
              </a:rPr>
              <a:t>s beta as well, even though the firm</a:t>
            </a:r>
            <a:r>
              <a:rPr lang="ja-JP" altLang="en-US" sz="2200">
                <a:ea typeface="ＭＳ Ｐゴシック" panose="020B0600070205080204" pitchFamily="34" charset="-128"/>
              </a:rPr>
              <a:t>’</a:t>
            </a:r>
            <a:r>
              <a:rPr lang="en-US" altLang="ja-JP" sz="2200">
                <a:ea typeface="ＭＳ Ｐゴシック" panose="020B0600070205080204" pitchFamily="34" charset="-128"/>
              </a:rPr>
              <a:t>s beta can be directly estimated.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>
                <a:ea typeface="ＭＳ Ｐゴシック" panose="020B0600070205080204" pitchFamily="34" charset="-128"/>
              </a:rPr>
              <a:t>If you believe the operations of the firm are similar to the operations of the rest of the industry, it is a good idea to use the industry</a:t>
            </a:r>
            <a:r>
              <a:rPr lang="ja-JP" altLang="en-US" sz="2200">
                <a:ea typeface="ＭＳ Ｐゴシック" panose="020B0600070205080204" pitchFamily="34" charset="-128"/>
              </a:rPr>
              <a:t>’</a:t>
            </a:r>
            <a:r>
              <a:rPr lang="en-US" altLang="ja-JP" sz="2200">
                <a:ea typeface="ＭＳ Ｐゴシック" panose="020B0600070205080204" pitchFamily="34" charset="-128"/>
              </a:rPr>
              <a:t>s average beta to reduce estimation error.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>
                <a:ea typeface="ＭＳ Ｐゴシック" panose="020B0600070205080204" pitchFamily="34" charset="-128"/>
              </a:rPr>
              <a:t>If not, then use the firm</a:t>
            </a:r>
            <a:r>
              <a:rPr lang="ja-JP" altLang="en-US" sz="2200">
                <a:ea typeface="ＭＳ Ｐゴシック" panose="020B0600070205080204" pitchFamily="34" charset="-128"/>
              </a:rPr>
              <a:t>’</a:t>
            </a:r>
            <a:r>
              <a:rPr lang="en-US" altLang="ja-JP" sz="2200">
                <a:ea typeface="ＭＳ Ｐゴシック" panose="020B0600070205080204" pitchFamily="34" charset="-128"/>
              </a:rPr>
              <a:t>s beta estimate for calculating the cost of equity.</a:t>
            </a:r>
            <a:endParaRPr lang="en-US" altLang="en-US" sz="22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AutoShape 2">
            <a:extLst>
              <a:ext uri="{FF2B5EF4-FFF2-40B4-BE49-F238E27FC236}">
                <a16:creationId xmlns:a16="http://schemas.microsoft.com/office/drawing/2014/main" id="{6577A007-DCB3-0743-A97A-F909685547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Cost of capital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9B84491D-89E0-5742-B248-5E34BB05FFB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For corporate capital budgeting purpose, we often discount a project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free cash flows (to the firm) by its cost of capital.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Free cash flows (FCFs): the cash flows available to the firm</a:t>
            </a:r>
            <a:r>
              <a:rPr lang="ja-JP" altLang="en-US">
                <a:ea typeface="ＭＳ Ｐゴシック" panose="020B0600070205080204" pitchFamily="34" charset="-128"/>
              </a:rPr>
              <a:t>’</a:t>
            </a:r>
            <a:r>
              <a:rPr lang="en-US" altLang="ja-JP">
                <a:ea typeface="ＭＳ Ｐゴシック" panose="020B0600070205080204" pitchFamily="34" charset="-128"/>
              </a:rPr>
              <a:t>s suppliers of capital, including debt and equity, after all operating expenses (including taxes) have been paid and investments in working capital and fixed assets have been made.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Firm = debt + equity.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9FBC2-3541-5248-B934-CB27BF74C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BFDAC-7635-7740-90F4-A978F928FD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Holding all else constant, what would happen to a project’s NPV estimate if its WACC is reduced? </a:t>
            </a:r>
          </a:p>
        </p:txBody>
      </p:sp>
    </p:spTree>
    <p:extLst>
      <p:ext uri="{BB962C8B-B14F-4D97-AF65-F5344CB8AC3E}">
        <p14:creationId xmlns:p14="http://schemas.microsoft.com/office/powerpoint/2010/main" val="1154835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AutoShape 2">
            <a:extLst>
              <a:ext uri="{FF2B5EF4-FFF2-40B4-BE49-F238E27FC236}">
                <a16:creationId xmlns:a16="http://schemas.microsoft.com/office/drawing/2014/main" id="{E1E62581-AD8E-1D4D-BE6A-FB493730EC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WACC, I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77BB9810-3819-324C-A18F-CE78862EAD3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Because FCFs are available to debt-holders and equity-holders, the applicable discount rate needs to be an aggregate of the cost of debt and the cost of equity.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The most popular choice of this applicable discount rate is called WACC (weighted average cost of capital).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>
                <a:ea typeface="ＭＳ Ｐゴシック" panose="020B0600070205080204" pitchFamily="34" charset="-128"/>
              </a:rPr>
              <a:t>WACC is a function of the cost of debt and the cost of equity.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AutoShape 2">
            <a:extLst>
              <a:ext uri="{FF2B5EF4-FFF2-40B4-BE49-F238E27FC236}">
                <a16:creationId xmlns:a16="http://schemas.microsoft.com/office/drawing/2014/main" id="{383EB248-F6E4-7B44-9D98-7751435C45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WACC, II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CFBB4191-03CA-3642-9202-EA7FCE6BB4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WACC = </a:t>
            </a:r>
            <a:r>
              <a:rPr lang="en-US" altLang="en-US" i="1" dirty="0">
                <a:ea typeface="ＭＳ Ｐゴシック" panose="020B0600070205080204" pitchFamily="34" charset="-128"/>
              </a:rPr>
              <a:t>w</a:t>
            </a:r>
            <a:r>
              <a:rPr lang="en-US" altLang="en-US" i="1" baseline="-25000" dirty="0">
                <a:ea typeface="ＭＳ Ｐゴシック" panose="020B0600070205080204" pitchFamily="34" charset="-128"/>
              </a:rPr>
              <a:t>e</a:t>
            </a:r>
            <a:r>
              <a:rPr lang="en-US" altLang="en-US" dirty="0">
                <a:ea typeface="ＭＳ Ｐゴシック" panose="020B0600070205080204" pitchFamily="34" charset="-128"/>
              </a:rPr>
              <a:t> × </a:t>
            </a:r>
            <a:r>
              <a:rPr lang="en-US" altLang="en-US" i="1" dirty="0">
                <a:ea typeface="ＭＳ Ｐゴシック" panose="020B0600070205080204" pitchFamily="34" charset="-128"/>
              </a:rPr>
              <a:t>r</a:t>
            </a:r>
            <a:r>
              <a:rPr lang="en-US" altLang="en-US" i="1" baseline="-25000" dirty="0">
                <a:ea typeface="ＭＳ Ｐゴシック" panose="020B0600070205080204" pitchFamily="34" charset="-128"/>
              </a:rPr>
              <a:t>e</a:t>
            </a:r>
            <a:r>
              <a:rPr lang="en-US" altLang="en-US" i="1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+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w</a:t>
            </a:r>
            <a:r>
              <a:rPr lang="en-US" altLang="en-US" i="1" baseline="-25000" dirty="0" err="1">
                <a:ea typeface="ＭＳ Ｐゴシック" panose="020B0600070205080204" pitchFamily="34" charset="-128"/>
              </a:rPr>
              <a:t>d</a:t>
            </a:r>
            <a:r>
              <a:rPr lang="en-US" altLang="en-US" i="1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×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r</a:t>
            </a:r>
            <a:r>
              <a:rPr lang="en-US" altLang="en-US" i="1" baseline="-25000" dirty="0" err="1">
                <a:ea typeface="ＭＳ Ｐゴシック" panose="020B0600070205080204" pitchFamily="34" charset="-128"/>
              </a:rPr>
              <a:t>d</a:t>
            </a:r>
            <a:r>
              <a:rPr lang="en-US" altLang="en-US" i="1" dirty="0">
                <a:ea typeface="ＭＳ Ｐゴシック" panose="020B0600070205080204" pitchFamily="34" charset="-128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× (1 – corporate tax rate).</a:t>
            </a:r>
          </a:p>
          <a:p>
            <a:pPr eaLnBrk="1" hangingPunct="1"/>
            <a:r>
              <a:rPr lang="en-US" altLang="en-US" i="1" dirty="0">
                <a:ea typeface="ＭＳ Ｐゴシック" panose="020B0600070205080204" pitchFamily="34" charset="-128"/>
              </a:rPr>
              <a:t>r</a:t>
            </a:r>
            <a:r>
              <a:rPr lang="en-US" altLang="en-US" i="1" baseline="-25000" dirty="0">
                <a:ea typeface="ＭＳ Ｐゴシック" panose="020B0600070205080204" pitchFamily="34" charset="-128"/>
              </a:rPr>
              <a:t>e</a:t>
            </a:r>
            <a:r>
              <a:rPr lang="en-US" altLang="en-US" dirty="0">
                <a:ea typeface="ＭＳ Ｐゴシック" panose="020B0600070205080204" pitchFamily="34" charset="-128"/>
              </a:rPr>
              <a:t> is the cost of equity (via the CAPM or other pricing models).</a:t>
            </a:r>
          </a:p>
          <a:p>
            <a:r>
              <a:rPr lang="en-US" altLang="en-US" i="1" dirty="0">
                <a:ea typeface="ＭＳ Ｐゴシック" panose="020B0600070205080204" pitchFamily="34" charset="-128"/>
              </a:rPr>
              <a:t>r</a:t>
            </a:r>
            <a:r>
              <a:rPr lang="en-US" altLang="en-US" i="1" baseline="-25000" dirty="0">
                <a:ea typeface="ＭＳ Ｐゴシック" panose="020B0600070205080204" pitchFamily="34" charset="-128"/>
              </a:rPr>
              <a:t>e </a:t>
            </a:r>
            <a:r>
              <a:rPr lang="en-US" altLang="en-US" dirty="0">
                <a:ea typeface="ＭＳ Ｐゴシック" panose="020B0600070205080204" pitchFamily="34" charset="-128"/>
              </a:rPr>
              <a:t>= E(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r</a:t>
            </a:r>
            <a:r>
              <a:rPr lang="en-US" altLang="en-US" i="1" baseline="-25000" dirty="0" err="1">
                <a:ea typeface="ＭＳ Ｐゴシック" panose="020B0600070205080204" pitchFamily="34" charset="-128"/>
              </a:rPr>
              <a:t>i</a:t>
            </a:r>
            <a:r>
              <a:rPr lang="en-US" altLang="en-US" dirty="0">
                <a:ea typeface="ＭＳ Ｐゴシック" panose="020B0600070205080204" pitchFamily="34" charset="-128"/>
              </a:rPr>
              <a:t>) =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r</a:t>
            </a:r>
            <a:r>
              <a:rPr lang="en-US" altLang="en-US" i="1" baseline="-25000" dirty="0" err="1">
                <a:ea typeface="ＭＳ Ｐゴシック" panose="020B0600070205080204" pitchFamily="34" charset="-128"/>
              </a:rPr>
              <a:t>f</a:t>
            </a:r>
            <a:r>
              <a:rPr lang="en-US" altLang="en-US" dirty="0">
                <a:ea typeface="ＭＳ Ｐゴシック" panose="020B0600070205080204" pitchFamily="34" charset="-128"/>
              </a:rPr>
              <a:t> + </a:t>
            </a:r>
            <a:r>
              <a:rPr lang="en-US" altLang="en-US" i="1" dirty="0">
                <a:ea typeface="ＭＳ Ｐゴシック" panose="020B0600070205080204" pitchFamily="34" charset="-128"/>
                <a:sym typeface="Symbol" pitchFamily="2" charset="2"/>
              </a:rPr>
              <a:t></a:t>
            </a:r>
            <a:r>
              <a:rPr lang="en-US" altLang="en-US" i="1" baseline="-25000" dirty="0" err="1">
                <a:ea typeface="ＭＳ Ｐゴシック" panose="020B0600070205080204" pitchFamily="34" charset="-128"/>
                <a:sym typeface="Symbol" pitchFamily="2" charset="2"/>
              </a:rPr>
              <a:t>i</a:t>
            </a:r>
            <a:r>
              <a:rPr lang="en-US" altLang="en-US" dirty="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  <a:cs typeface="Arial" panose="020B0604020202020204" pitchFamily="34" charset="0"/>
                <a:sym typeface="Symbol" pitchFamily="2" charset="2"/>
              </a:rPr>
              <a:t>×</a:t>
            </a:r>
            <a:r>
              <a:rPr lang="en-US" altLang="en-US" dirty="0">
                <a:ea typeface="ＭＳ Ｐゴシック" panose="020B0600070205080204" pitchFamily="34" charset="-128"/>
                <a:sym typeface="Symbol" pitchFamily="2" charset="2"/>
              </a:rPr>
              <a:t> </a:t>
            </a:r>
            <a:r>
              <a:rPr lang="en-US" altLang="en-US" dirty="0">
                <a:ea typeface="ＭＳ Ｐゴシック" panose="020B0600070205080204" pitchFamily="34" charset="-128"/>
              </a:rPr>
              <a:t>(E(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r</a:t>
            </a:r>
            <a:r>
              <a:rPr lang="en-US" altLang="en-US" i="1" baseline="-25000" dirty="0" err="1">
                <a:ea typeface="ＭＳ Ｐゴシック" panose="020B0600070205080204" pitchFamily="34" charset="-128"/>
              </a:rPr>
              <a:t>m</a:t>
            </a:r>
            <a:r>
              <a:rPr lang="en-US" altLang="en-US" dirty="0">
                <a:ea typeface="ＭＳ Ｐゴシック" panose="020B0600070205080204" pitchFamily="34" charset="-128"/>
              </a:rPr>
              <a:t>) – </a:t>
            </a:r>
            <a:r>
              <a:rPr lang="en-US" altLang="en-US" i="1" dirty="0" err="1">
                <a:ea typeface="ＭＳ Ｐゴシック" panose="020B0600070205080204" pitchFamily="34" charset="-128"/>
              </a:rPr>
              <a:t>r</a:t>
            </a:r>
            <a:r>
              <a:rPr lang="en-US" altLang="en-US" i="1" baseline="-25000" dirty="0" err="1">
                <a:ea typeface="ＭＳ Ｐゴシック" panose="020B0600070205080204" pitchFamily="34" charset="-128"/>
              </a:rPr>
              <a:t>f</a:t>
            </a:r>
            <a:r>
              <a:rPr lang="en-US" altLang="en-US" dirty="0">
                <a:ea typeface="ＭＳ Ｐゴシック" panose="020B0600070205080204" pitchFamily="34" charset="-128"/>
              </a:rPr>
              <a:t>).</a:t>
            </a:r>
          </a:p>
          <a:p>
            <a:pPr eaLnBrk="1" hangingPunct="1"/>
            <a:r>
              <a:rPr lang="en-US" altLang="en-US" i="1" dirty="0" err="1">
                <a:ea typeface="ＭＳ Ｐゴシック" panose="020B0600070205080204" pitchFamily="34" charset="-128"/>
              </a:rPr>
              <a:t>r</a:t>
            </a:r>
            <a:r>
              <a:rPr lang="en-US" altLang="en-US" i="1" baseline="-25000" dirty="0" err="1">
                <a:ea typeface="ＭＳ Ｐゴシック" panose="020B0600070205080204" pitchFamily="34" charset="-128"/>
              </a:rPr>
              <a:t>d</a:t>
            </a:r>
            <a:r>
              <a:rPr lang="en-US" altLang="en-US" dirty="0">
                <a:ea typeface="ＭＳ Ｐゴシック" panose="020B0600070205080204" pitchFamily="34" charset="-128"/>
              </a:rPr>
              <a:t> is the cost of debt; if the firm uses corporate bonds to finance all of its long-term debt, we can use YTM as an estimate of the cost of debt.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Wood Type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{F2DD107F-EECA-454E-A66A-ADB707BA149F}tf10001070</Template>
  <TotalTime>175</TotalTime>
  <Words>1359</Words>
  <Application>Microsoft Macintosh PowerPoint</Application>
  <PresentationFormat>On-screen Show (4:3)</PresentationFormat>
  <Paragraphs>83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ＭＳ Ｐゴシック</vt:lpstr>
      <vt:lpstr>Arial</vt:lpstr>
      <vt:lpstr>Calibri</vt:lpstr>
      <vt:lpstr>Georgia</vt:lpstr>
      <vt:lpstr>Rockwell Extra Bold</vt:lpstr>
      <vt:lpstr>Symbol</vt:lpstr>
      <vt:lpstr>Trebuchet MS</vt:lpstr>
      <vt:lpstr>Wingdings</vt:lpstr>
      <vt:lpstr>Wood Type</vt:lpstr>
      <vt:lpstr>Chapter 13: Risk, cost of capital, and capital budgeting</vt:lpstr>
      <vt:lpstr>Outline</vt:lpstr>
      <vt:lpstr>The cost of equity</vt:lpstr>
      <vt:lpstr>Beta estimate, I</vt:lpstr>
      <vt:lpstr>Beta estimate, II</vt:lpstr>
      <vt:lpstr>Cost of capital</vt:lpstr>
      <vt:lpstr>Question</vt:lpstr>
      <vt:lpstr>WACC, I</vt:lpstr>
      <vt:lpstr>WACC, II</vt:lpstr>
      <vt:lpstr>WACC, III</vt:lpstr>
      <vt:lpstr>Weighted cost of debt, I</vt:lpstr>
      <vt:lpstr>Weighted cost of debt, II</vt:lpstr>
      <vt:lpstr>WACC example</vt:lpstr>
      <vt:lpstr>WACC on the web</vt:lpstr>
      <vt:lpstr>A sample question</vt:lpstr>
      <vt:lpstr>Reducing cost of capital</vt:lpstr>
      <vt:lpstr>Political risk in China</vt:lpstr>
      <vt:lpstr>Reducing cost of capital</vt:lpstr>
      <vt:lpstr>Mini-case report due </vt:lpstr>
      <vt:lpstr>End-of-chapter</vt:lpstr>
    </vt:vector>
  </TitlesOfParts>
  <Company>nau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12: Risk, cost of capital, and capital budgeting</dc:title>
  <dc:creator>cba</dc:creator>
  <cp:lastModifiedBy>Microsoft Office User</cp:lastModifiedBy>
  <cp:revision>42</cp:revision>
  <dcterms:created xsi:type="dcterms:W3CDTF">2007-05-18T04:14:36Z</dcterms:created>
  <dcterms:modified xsi:type="dcterms:W3CDTF">2021-07-28T10:01:24Z</dcterms:modified>
</cp:coreProperties>
</file>